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69" r:id="rId6"/>
    <p:sldId id="268" r:id="rId7"/>
    <p:sldId id="267" r:id="rId8"/>
    <p:sldId id="266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65" r:id="rId20"/>
    <p:sldId id="264" r:id="rId21"/>
    <p:sldId id="263" r:id="rId22"/>
    <p:sldId id="262" r:id="rId23"/>
    <p:sldId id="26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0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6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7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2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9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6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7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4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4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7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06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3B8E1-D2EB-4F5E-AD31-89E998CC54B1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0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8.png"/><Relationship Id="rId9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бетонных смесей - 3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10792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4221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Уход за твердеющим бетоном.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Уход за бетоном должен обеспечить благоприятные температурно-влажностные условия для формирования структуры и свойств твердеющего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Вид и продолжительность последующего ухода должны определяться при разработке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вида конструкции, состава бетонной смеси, погодных условий, технологии бетонирования.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Продолжительность последующего ухода должна обеспечить достижение бетоном критической прочности.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Значение критической прочности при зимних условиях производства работ устанавливается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составлять в зависимости от вида конструкции, проектных требований к бетону, класса бетона по прочности на сжатие,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противоморозных добавок в бетонной смеси от 20 до 80 % от проектной прочности.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сухую жаркую погоду в соответствии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СП 70.13330.2012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ухода должна обеспечить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70 %, а при обосновании не менее 50 % от проектной прочности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Более объективным требованием является продолжительность влажностного ухода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7 сут.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предотвращения раннего трещинообразования из-за неравномерных температурных и усадочных деформаций бетона вследствие градиентов температур «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− периферийные зоны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массивных монолитных железобетонных конструкций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435.1325800.2018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предписывает провести теплотехнический расчет в период экзотермического разогрева для выбора параметров ухода за бетоном, в том числе регулирование режима.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3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традиционном режиме бетонных работ интенсивностью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м3 /ч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конструкциях средней и малой массивности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&gt; 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мероприятия по регулированию температурного режима твердения обычно не требуются.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Регулирование температурного режима твердения необходимо обеспечивать при бетонировании массивных конструкций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более 1 000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&lt; 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интенсивности укладки бетонной смеси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150 м3 /ч.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Например, модуль поверхности куба с ребром 1 м равен 6, с ребром 2 м равен 3.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Развитая в плане фундаментная плита толщиной 600 мм имеет модуль поверхности 3,3, а при толщине 800 мм – 2,5.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мероприятия по регулированию температурного режима твердения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предусматривать: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бетонной смеси с минимально возможной температурой;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использование цементов с низкой экзотермией и составов бетона с минимально возможным расходом цемента;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устройство охлаждающих регистров в теле бетонируемой конструкции;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подогрев периферийной части в период разогрева бетонного массива за счет экзотермии цемента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от 1,5 до 3 сут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выравнивания температурного градиента;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поддержание скорости остывания бетона в конструкции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 °С/ч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достижения его максимальной температуры;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перепада температуры «поверхность конструкции – воздух» в момент окончания технологических мероприятий по регулированию температурного режима твердения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20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способы и места контроля температурного режима конструкции.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751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Особенности производства бетонных работ в зимних условиях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бетонировании конструкций в зимних условиях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СП 70.13330.2012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составе ППР следует специально разрабатывать мероприятия, обеспечивающие: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замерзания бетонной смеси в период транспортирования, укладки и уплотнения;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предотвращение замерзания свежеуложенного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благоприятные температурно-влажностные условия формирования прочности твердеющего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перечень контролируемых параметров (подвижность бетонной смеси, температура бетонной смеси, кинетика прочности) и способы контроля.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предотвращения замерзания бетонной смеси в период транспортирования, укладки и уплотнения следует применять химические добавки с учетом температуры окружающей среды, утепление бетоно-транспортных средств.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Методы зимнего бетонирования следует принимать с учетом типа бетонируемой конструкции, технологии бетонирования, состава бетонной смеси, климатических условий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 и 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39" y="360272"/>
            <a:ext cx="5950597" cy="2267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748" b="45219"/>
          <a:stretch/>
        </p:blipFill>
        <p:spPr>
          <a:xfrm>
            <a:off x="99140" y="2627289"/>
            <a:ext cx="5950597" cy="4134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7715" y="356046"/>
            <a:ext cx="5725444" cy="3790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5220"/>
          <a:stretch/>
        </p:blipFill>
        <p:spPr>
          <a:xfrm>
            <a:off x="6307715" y="4160282"/>
            <a:ext cx="5725444" cy="26144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9137" y="-13286"/>
            <a:ext cx="11775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 Методы зимнего бетонирования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1021322"/>
            <a:ext cx="6236905" cy="3043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4065230"/>
            <a:ext cx="6236905" cy="26644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187496"/>
            <a:ext cx="6365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  Рекомендуемые методы бетонирования в зависимости от вида конструкций.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94476" y="0"/>
            <a:ext cx="569752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Все методы зимнего бетонирования можно разделить на две группы: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безобогревные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затрат тепловой энергии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включающие термос и применение химических добавок для холодного бетона;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энергозатратные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Безобогревные методы зимнего бетонирования представлены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обогревные –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9452" y="2139048"/>
            <a:ext cx="5598786" cy="29352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365690" y="5181308"/>
            <a:ext cx="5583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1 – бетон; 2 – обшивка опалубки; 3 – прослойка утеплителя; 4 – паро-воздухонепроницаемый слой; 5 – теплоизолирующий слой на открытой грани конструкции; tб – температура бетона; Qб – тепловыделение бетона;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Qп – тепловыделение поверхности;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28" y="121202"/>
            <a:ext cx="4605540" cy="23386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08128" y="2459866"/>
            <a:ext cx="3799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пенополистирольная опалубка.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1245" y="121201"/>
            <a:ext cx="7096259" cy="2338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8790" y="2500891"/>
            <a:ext cx="7081168" cy="2855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25" y="3081432"/>
            <a:ext cx="4605540" cy="2275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08128" y="5467863"/>
            <a:ext cx="12083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Обогревные методы зимнего бетонирования: а – обогрев плиты перекрытия термоматами; б – схема прогрева греющими проводами; в – схема индукционного прогрева колонны: n – шаг между витками индуктора; 1 – индуктор; 2 – стержневая арматура; 3 – жесткая арматура; 4 – металлическая опалубка; г – схема сквозного электродного прогрева колонны; д – схема выдерживания конструкции в тепляке: 1 – тепляк; 2 – прогретый воздух; 3 – опалубка с бетоном;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тепловыделение внутри термоса; Qп – тепловыделение с поверхности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Применяемые методы зимнего бетонирования должны обеспечивать достижение бетоном критической прочности к требуемому сроку.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отсутствии данных о значении критической прочности в проектной документации значение критической прочности бетона несущих конструкций следует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не менее 70 %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прочности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для бетонируемой конструкции установлены помимо прочности проектные требования по показателям морозостойкости и водонепроницаемости, значение критической прочности следует принимать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80−85 %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конструкций при температуре наружного воздуха ниже –10 °С следует производить с учетом п. 2.56–2.58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применении «горячих» бетонных смесей температуру смеси следует принимать с учетом требований п. 2.62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температуры бетонной смеси выполняется по каждому бетонотранспортному средству.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твердеющего бетона контролируется по каждой конструкции.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4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Особенности производства бетонных работ в жаркую сухую погоду.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воздуха в 13 часов в тени выше 25 °С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относительной влажности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50 %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производстве бетонных работ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разрабатывать комплекс мероприятий, предотвращающих снижение качества бетонной смеси и бетона, перечень контролируемых показателей бетонной смеси и бетона, способы контроля.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воздействии ветра следует рассматривать скорость ветра 2 м/с эквивалентной повышению температуры на 1 °С.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вяжущего для бетонной смеси следует применять быстротвердеющий средне- и низкоалюминатный портландцемент с активностью, превышающей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чем в 1,5 раза.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бетонов класса В22,5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выше допускается применять пластифицированные цементы, марка которых превышает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чем в 1,5 раза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предусматривать введение в состав бетонной смеси пластифицирующих добавок.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применение пуццоланового портландцемента, шлакопортландцемента марки ниже М400 и глиноземистого цемента для бетонирования надземных конструкций, за исключением случаев, предусмотренных проектом.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Цементы не должны обладать ложным схватыванием, иметь температуру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50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Нормальная густота цементного теста не должна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27 %.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Температура бетонной смеси при бетонировании конструкций с модулем поверхности более трех не должна превышать 35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бетонной смеси для массивных конструкций с модулем поверхности менее трех не должна превышать 20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снижения температуры бетонной смеси следует использовать ледяную воду затворения либо заменять часть воды затворения льдом.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Сохраняемость заданной марки по подвижности бетонной смеси в случае необходимости следует обеспечивать: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дробным введением пластифицирующих добавок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заводе-изготовителе бетонной смеси и на объекте перед укладкой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введением замедлителей схватывания;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совместным применением указанных способов.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Укладку бетонной смеси следует предусматривать в минимально возможные сроки.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марки бетонной смеси по удобоукладываемости на объекте следует осуществлять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20 мин с момента поступления смеси и через каждые 30 мин вылеживания смеси на объекте.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Подвижность бетонной смеси в момент укладки должна соответствовать 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Первичный уход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существляется нанесением на поверхность свежеуложенного бетона пленкообразующих покрытий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посредством укрытия бетонных поверхностей влагонепроницаемыми материалами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б,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нанесения пленкообразующего состава выполняется с опозданием (!), чтобы рабочий мог перемещаться по поверхности бетона.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30" y="1631215"/>
            <a:ext cx="7609897" cy="3056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3916" y="1631213"/>
            <a:ext cx="4029282" cy="30566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7530" y="4826675"/>
            <a:ext cx="12094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твердеющим бетоном в сухую жаркую погоду: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нанесение пленкообразующего состава;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укрытие поверхности влагоемким материалом (мокрой мешковиной) с последующей защитой от испарения укрытием пленкой;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– укрытие горизонтальной поверхности теплоизолирующими матами для защиты от неравномерного нагрева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Последующий уход должен обеспечивать благоприятные температурно-влажностные условия для формирования структуры бетона.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Способы последующего ухода следует разрабатывать в составе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влагоемких покрытий, покрывающие водные бассейны, непрерывное орошение, самовлагообеспечение и др.).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периодический полив бетонных поверхностей, подвергающихся нагреву солнечными лучами, водой.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Последующий уход следует осуществлять до достижения 70 %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 соответствующем обосновании осуществлять последующий уход до достижения 50 % проектной прочности, но не менее 7 сут. с момента окончания первичного ухода.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интенсификации твердения бетона следует использовать солнечную радиацию путем укрытия конструкций светопрозрачными влагоизолирующими инвентарными теплоаккумулирующими покрытиями.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 с модулем менее трех из бетонов классов В25 и выше следует разрабатывать в составе ППР комплекс мероприятий по регулированию температурного режима твердения, особенно на стадии остывания.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4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152" y="0"/>
            <a:ext cx="12101848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Контроль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при производстве бетонных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контроля качества бетонных работ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опалубочных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арматурных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основания к бетонированию.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бетонной смеси по ГОСТ 7473-2010 по параметрам, оговоренным в договоре на поставку.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должно проводиться: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заводах-изготовителях бетонной смеси по контрольным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площадке: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неразрушающими методами контроля прочности бетона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допускается осуществлять контроль прочности бетона по образцам-кернам, выбуренным из конструкции;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контрольным образцам бетона при входном контроле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должен осуществляться путем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 процессе выполнения бетонных работ.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процессов укладки и уплотнения бетонной смеси, включающий: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соответствия допустимой высоты сбрасывания при укладке бетонной смеси в опалубку требованиям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толщины и направления укладки слоев при укладке бетонной смеси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степени уплотнения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ППР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контроля времени вибрирования, схемы перестановки вибраторов, завершенности процесса уплотнения;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инструментальный контроль температурного режима выдерживания бетона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8 ч в течение первых 3 сут., а в дальнейшем – каждые сутки;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контроль прочности бетона по результатам входного контроля и по результатам измерения прочности бетона в конструкции;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бетона по показателям качества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по прочности на сжатие, иные указанные в проекте показатели: марка по морозостойкости, марка по водонепроницаемости и др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контроль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выполняется по схемам,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регламентированным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18105-2018: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товарной бетонной смеси при входном контроле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А, Б или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монолитных конструкций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В 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Машины и средства механизации при высотном строительстве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машинам и средствам механизации в высотном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 устройства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кран,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грузопассажирский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для транспортирования, укладки и уплотнения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(автосамосвал, автобетононасос, стационарный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бетонолитная труба, z-образная распределительная стрела,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1.5.1 Грузоподъемные устройства.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Возведение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возможно с использованием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грузоподъемностью 8−10 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вылетом стрелы до 50−60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рельсовом ходу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определенной высоты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приставных кранов и кранов, устанавливаемых на специальном фундаменте или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случаях возможно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быстромонтируемых башенных кранов на винтовых опорах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2−8 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стреловых кранов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40−160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краны следует связывать единой системой управления, исключающей возможность соприкосновения кранов или грузов, поднимаемых ими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многоэтажных зданий принципиальное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технологий производства работ имеет выбор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подъемно-монтажного оборудования.</a:t>
            </a:r>
            <a:endParaRPr lang="ru-RU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типы кранов: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приставные башенные краны с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крюка 100…150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устанавливаемые на фундамент вне контура здания и подращиваемые по мере увеличения отметки монтажного горизонта.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подращивании ствола башни через 15…25 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раскрепление крана распорками-обоймами, которые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конструкциями здания через проемы в фасаде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башенные краны, устанавливаемые внутри контура здания и опирающиеся на смонтированные конструкции. Краны передвигаются вверх по мере выполнения крановой сборки и крепятся к каркасу здания.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при высоте зданий свыше 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передвижно-приставные краны,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отметок 50…55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свободно стоящие и передвигающиеся по подкрановым путям, а на более высоких отметках работающие как стационарные приставные;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наземные: башенные, гусеничные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башенно-стреловом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рельсовые, пневмоколесные − должны иметь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подъема при необходимой грузоподъемности.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зданий высотой до 70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Самоподъемные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приставные краны могут быть оборудованы горизонтальными стрелами с подвижной кареткой или подъемными стрелами с грузовым полиспастом на конце стрелы.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Бетоноукладочный комплекс.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бетоноукладочного комплекса в зависимости от высоты подачи бетонной смеси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автобетоносмеситель;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 или стационарный бетононасос;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труба;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z-образная распределительная стрела;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 (глубинный,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3" y="1369605"/>
            <a:ext cx="6963177" cy="43852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2" y="5754861"/>
            <a:ext cx="6963177" cy="998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62410" y="6182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 бетоноукладочного комплекса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108269"/>
            <a:ext cx="50613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машин, входящих в состав бетоноукладочного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приведено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910" y="3031599"/>
            <a:ext cx="494548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предусматривает поточные методы производства строительно-монтажных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Фронт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ярусы (как правило, ярус-этаж) и захватки (от двух до четырех на температурную секцию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возведения типового этажа следует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7 дней (4 этажа в месяц), 8 дней, 9 дней, 10 дней (3 этажа в месяц)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возможно некоторое увеличение темпов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31202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1.5.3 Техника безопасности и охрана труда при возведении высотных зданий из монолитного железобетона.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высотной относится любая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осуществляется: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подмостками, машинами, механизмами,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 и водной поверхностью;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 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более, по поверхности,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 которой составляет более 75°;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площадках, где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менее 2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перепады высоты более 1,8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размер ограждений этих поверхностей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выполнению обязанностей на высоте допускаются следующие сотрудники: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1-я группа − специалисты, допускаемые к деятельности под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контролем работника, назначенного руководителем;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2-я группа − мастера, бригадиры, руководители стажировки и другие работники, назначенные по наряду-допуску;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3-я группа − специалисты, назначенные руководителем 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ответственных за обеспечение безопасности высотной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проведение инструктажей и оценку условий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Руководитель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назначить должностное лицо, ответственное за утверждение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контроль за его выполнением.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на высоте предписывают,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Отличие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от ППР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 на предупреждение несчастных случаев при работе на высоте.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и монтажных работ.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Проектная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− документация, содержащая текстовые и графические материалы и определяющая решения для обеспечения строительных и монтажных работ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при работе 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на высоте существуют риски, связанные с падением человека с высоты и падением предметов на человека.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работников с высоты: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− отсутствие ограждений, предохранительных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недостаточная прочность и устойчивость лесов, настилов, люлек, лестниц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технологические − недостатки в проектах производства работ, неправильная технология ведения работ;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− потеря самообладания, нарушение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движений, неосторожные действия, небрежное выполнение своей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метеорологические − сильный ветер, низкая и высокая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воздуха, дождь, снег, туман, гололед</a:t>
            </a:r>
          </a:p>
        </p:txBody>
      </p:sp>
    </p:spTree>
    <p:extLst>
      <p:ext uri="{BB962C8B-B14F-4D97-AF65-F5344CB8AC3E}">
        <p14:creationId xmlns:p14="http://schemas.microsoft.com/office/powerpoint/2010/main" val="131874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предметов на работника: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обрыв грузозахватных устройств, неправильная строповка (обвязка), выпадение штучного груза из тары и др., влекущие падение груза, перемещаемого грузоподъемными машинами;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нетехнологичность конструкций, несоответствие по стыкуемым размерам и поверхностям, нарушения последовательности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и др., которые влекут падение монтируемых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ошибки, нарушения технологии изготовления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конструкций, низкое качество строительно-монтажных работ,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и др., вызывающие аварии строительных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требований правил безопасности − 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бортовой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доски у края рабочего настила лесов и др., что влечет падение материалов, элементов конструкций, оснастки, инструмента и т. п.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возможными рисками к работникам, выполняющим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предъявляются следующие требования: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18 лет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обязательных предварительных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на работу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периодических медицинских осмотров;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квалификация, соответствующая характеру выполняемых работ. Уровень квалификации подтверждается документом о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(или) о квалификации;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инструктажей по охране труда, обучения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работ, обучения и проверки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val="442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 не допускается: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открытых местах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воздушного потока (ветра)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м/с и более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 грозе или тумане, исключающем видимость в пределах фронта работ, а также при гололеде с обледенелых конструкций и в случаях нарастания стенки гололеда на проводах, оборудовании,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опорах линий электропередачи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деревьях;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конструкций с большой парусностью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ветра 10 м/с и более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ответственное за организацию и безопасное проведение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обязано организовывать выдачу средств коллективной и индивидуальной защиты и организовать обучение работников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 на высоте, проводить соответствующие инструктажи по охране труда. </a:t>
            </a:r>
          </a:p>
        </p:txBody>
      </p:sp>
    </p:spTree>
    <p:extLst>
      <p:ext uri="{BB962C8B-B14F-4D97-AF65-F5344CB8AC3E}">
        <p14:creationId xmlns:p14="http://schemas.microsoft.com/office/powerpoint/2010/main" val="31134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334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3034</Words>
  <Application>Microsoft Office PowerPoint</Application>
  <PresentationFormat>Широкоэкранный</PresentationFormat>
  <Paragraphs>224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20</cp:revision>
  <dcterms:created xsi:type="dcterms:W3CDTF">2024-01-20T12:01:29Z</dcterms:created>
  <dcterms:modified xsi:type="dcterms:W3CDTF">2025-02-10T05:42:46Z</dcterms:modified>
</cp:coreProperties>
</file>